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7"/>
  </p:notesMasterIdLst>
  <p:handoutMasterIdLst>
    <p:handoutMasterId r:id="rId48"/>
  </p:handoutMasterIdLst>
  <p:sldIdLst>
    <p:sldId id="1228" r:id="rId6"/>
    <p:sldId id="1235" r:id="rId7"/>
    <p:sldId id="1340" r:id="rId8"/>
    <p:sldId id="1288" r:id="rId9"/>
    <p:sldId id="1345" r:id="rId10"/>
    <p:sldId id="1346" r:id="rId11"/>
    <p:sldId id="1342" r:id="rId12"/>
    <p:sldId id="1341" r:id="rId13"/>
    <p:sldId id="1294" r:id="rId14"/>
    <p:sldId id="1295" r:id="rId15"/>
    <p:sldId id="1343" r:id="rId16"/>
    <p:sldId id="1344" r:id="rId17"/>
    <p:sldId id="1296" r:id="rId18"/>
    <p:sldId id="1297" r:id="rId19"/>
    <p:sldId id="1347" r:id="rId20"/>
    <p:sldId id="1350" r:id="rId21"/>
    <p:sldId id="1298" r:id="rId22"/>
    <p:sldId id="1349" r:id="rId23"/>
    <p:sldId id="1348" r:id="rId24"/>
    <p:sldId id="1335" r:id="rId25"/>
    <p:sldId id="1301" r:id="rId26"/>
    <p:sldId id="1325" r:id="rId27"/>
    <p:sldId id="1338" r:id="rId28"/>
    <p:sldId id="1327" r:id="rId29"/>
    <p:sldId id="1326" r:id="rId30"/>
    <p:sldId id="1299" r:id="rId31"/>
    <p:sldId id="1302" r:id="rId32"/>
    <p:sldId id="1339" r:id="rId33"/>
    <p:sldId id="1328" r:id="rId34"/>
    <p:sldId id="1304" r:id="rId35"/>
    <p:sldId id="1329" r:id="rId36"/>
    <p:sldId id="1305" r:id="rId37"/>
    <p:sldId id="1306" r:id="rId38"/>
    <p:sldId id="1331" r:id="rId39"/>
    <p:sldId id="1332" r:id="rId40"/>
    <p:sldId id="1333" r:id="rId41"/>
    <p:sldId id="1303" r:id="rId42"/>
    <p:sldId id="1308" r:id="rId43"/>
    <p:sldId id="1334" r:id="rId44"/>
    <p:sldId id="1336" r:id="rId45"/>
    <p:sldId id="1337"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235"/>
            <p14:sldId id="1340"/>
            <p14:sldId id="1288"/>
            <p14:sldId id="1345"/>
            <p14:sldId id="1346"/>
            <p14:sldId id="1342"/>
            <p14:sldId id="1341"/>
            <p14:sldId id="1294"/>
            <p14:sldId id="1295"/>
            <p14:sldId id="1343"/>
            <p14:sldId id="1344"/>
            <p14:sldId id="1296"/>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0" autoAdjust="0"/>
    <p:restoredTop sz="95232" autoAdjust="0"/>
  </p:normalViewPr>
  <p:slideViewPr>
    <p:cSldViewPr snapToGrid="0">
      <p:cViewPr>
        <p:scale>
          <a:sx n="69" d="100"/>
          <a:sy n="69" d="100"/>
        </p:scale>
        <p:origin x="72" y="33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6/19/2017 10:30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6/19/2017 10:30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6/19/2017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6/19/2017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5903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6/19/2017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10:30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6595562" cy="1169551"/>
          </a:xfrm>
        </p:spPr>
        <p:txBody>
          <a:bodyPr/>
          <a:lstStyle/>
          <a:p>
            <a:pPr marL="0" indent="0">
              <a:buNone/>
            </a:pPr>
            <a:r>
              <a:rPr lang="en-US" sz="3200" dirty="0"/>
              <a:t>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latin typeface="Cambria Math" panose="02040503050406030204" pitchFamily="18" charset="0"/>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oMath>
                </a14:m>
                <a:r>
                  <a:rPr lang="en-US" sz="2000" dirty="0">
                    <a:solidFill>
                      <a:schemeClr val="tx1"/>
                    </a:solidFill>
                  </a:rPr>
                  <a:t>  (pronounced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b="0" i="1" smtClean="0">
                                    <a:solidFill>
                                      <a:schemeClr val="tx1"/>
                                    </a:solidFill>
                                    <a:latin typeface="Cambria Math" panose="02040503050406030204" pitchFamily="18" charset="0"/>
                                  </a:rPr>
                                </m:ctrlPr>
                              </m:fPr>
                              <m:num>
                                <m:r>
                                  <a:rPr lang="en-US" sz="2000" b="0" i="0" smtClean="0">
                                    <a:solidFill>
                                      <a:schemeClr val="tx1"/>
                                    </a:solidFill>
                                    <a:latin typeface="Cambria Math" panose="02040503050406030204" pitchFamily="18" charset="0"/>
                                  </a:rPr>
                                  <m:t>1</m:t>
                                </m:r>
                              </m:num>
                              <m:den>
                                <m:r>
                                  <m:rPr>
                                    <m:sty m:val="p"/>
                                  </m:rPr>
                                  <a:rPr lang="en-US" sz="2000" b="0" i="0" smtClean="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latin typeface="Cambria Math" panose="02040503050406030204" pitchFamily="18" charset="0"/>
                      </a:rPr>
                      <m:t>𝜇</m:t>
                    </m:r>
                    <m:r>
                      <a:rPr lang="en-US" sz="1600" b="0" i="1" smtClean="0">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sSubSup>
                          <m:sSubSupPr>
                            <m:ctrlPr>
                              <a:rPr lang="en-US" sz="1600" i="1">
                                <a:solidFill>
                                  <a:schemeClr val="tx1"/>
                                </a:solidFill>
                                <a:latin typeface="Cambria Math" panose="02040503050406030204" pitchFamily="18" charset="0"/>
                              </a:rPr>
                            </m:ctrlPr>
                          </m:sSubSupPr>
                          <m:e>
                            <m:f>
                              <m:fPr>
                                <m:ctrlPr>
                                  <a:rPr lang="en-US" sz="1600" i="1">
                                    <a:solidFill>
                                      <a:schemeClr val="tx1"/>
                                    </a:solidFill>
                                    <a:latin typeface="Cambria Math" panose="02040503050406030204" pitchFamily="18" charset="0"/>
                                  </a:rPr>
                                </m:ctrlPr>
                              </m:fPr>
                              <m:num>
                                <m:r>
                                  <a:rPr lang="en-US" sz="1600">
                                    <a:solidFill>
                                      <a:schemeClr val="tx1"/>
                                    </a:solidFill>
                                    <a:latin typeface="Cambria Math" panose="02040503050406030204" pitchFamily="18" charset="0"/>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latin typeface="Cambria Math" panose="02040503050406030204" pitchFamily="18" charset="0"/>
                              </a:rPr>
                              <m:t>Σ</m:t>
                            </m:r>
                          </m:e>
                          <m:sub>
                            <m:r>
                              <a:rPr lang="en-US" sz="1600" b="1" i="1">
                                <a:solidFill>
                                  <a:schemeClr val="tx1"/>
                                </a:solidFill>
                                <a:latin typeface="Cambria Math" panose="02040503050406030204" pitchFamily="18" charset="0"/>
                              </a:rPr>
                              <m:t>𝒊</m:t>
                            </m:r>
                            <m:r>
                              <a:rPr lang="en-US" sz="1600" i="1">
                                <a:solidFill>
                                  <a:schemeClr val="tx1"/>
                                </a:solidFill>
                                <a:latin typeface="Cambria Math" panose="02040503050406030204" pitchFamily="18" charset="0"/>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latin typeface="Cambria Math" panose="02040503050406030204" pitchFamily="18" charset="0"/>
                          </a:rPr>
                          <m:t>𝑥</m:t>
                        </m:r>
                      </m:e>
                      <m:sub>
                        <m:r>
                          <a:rPr lang="en-US" sz="1600" i="1">
                            <a:solidFill>
                              <a:schemeClr val="tx1"/>
                            </a:solidFill>
                            <a:latin typeface="Cambria Math" panose="02040503050406030204" pitchFamily="18" charset="0"/>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endParaRPr lang="en-US" sz="2000" dirty="0">
                  <a:solidFill>
                    <a:schemeClr val="tx1"/>
                  </a:solidFill>
                </a:endParaRPr>
              </a:p>
              <a:p>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endParaRPr lang="en-US" sz="2000" dirty="0">
                  <a:solidFill>
                    <a:schemeClr val="tx1"/>
                  </a:solidFill>
                </a:endParaRPr>
              </a:p>
              <a:p>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endParaRPr lang="en-US" sz="2000" dirty="0">
                  <a:solidFill>
                    <a:schemeClr val="tx1"/>
                  </a:solidFill>
                </a:endParaRPr>
              </a:p>
              <a:p>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3" y="1497693"/>
                <a:ext cx="11994761" cy="435664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1"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69124" y="1214472"/>
                <a:ext cx="4726558" cy="4487382"/>
              </a:xfrm>
            </p:spPr>
            <p:txBody>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8" y="1173185"/>
            <a:ext cx="11106062"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Who is this guy?</a:t>
            </a:r>
          </a:p>
          <a:p>
            <a:endParaRPr lang="en-US" sz="4800" b="1" dirty="0">
              <a:gradFill>
                <a:gsLst>
                  <a:gs pos="0">
                    <a:schemeClr val="tx1"/>
                  </a:gs>
                  <a:gs pos="86000">
                    <a:schemeClr val="tx1"/>
                  </a:gs>
                </a:gsLst>
                <a:lin ang="5400000" scaled="0"/>
              </a:gradFill>
              <a:latin typeface="Segoe UI Light" pitchFamily="34" charset="0"/>
            </a:endParaRPr>
          </a:p>
          <a:p>
            <a:r>
              <a:rPr lang="en-US" sz="3200" dirty="0">
                <a:solidFill>
                  <a:schemeClr val="tx2"/>
                </a:solidFill>
                <a:latin typeface="Segoe UI Light" pitchFamily="34" charset="0"/>
              </a:rPr>
              <a:t>From WA state</a:t>
            </a:r>
          </a:p>
          <a:p>
            <a:r>
              <a:rPr lang="en-US" sz="3200" dirty="0">
                <a:solidFill>
                  <a:schemeClr val="tx2"/>
                </a:solidFill>
                <a:latin typeface="Segoe UI Light" pitchFamily="34" charset="0"/>
              </a:rPr>
              <a:t>BA in Econ, UC Berkeley, 2003</a:t>
            </a:r>
          </a:p>
          <a:p>
            <a:r>
              <a:rPr lang="en-US" sz="3200" dirty="0">
                <a:solidFill>
                  <a:schemeClr val="tx2"/>
                </a:solidFill>
                <a:latin typeface="Segoe UI Light" pitchFamily="34" charset="0"/>
              </a:rPr>
              <a:t>PhD in Econ, UC San Diego in 2010 </a:t>
            </a:r>
          </a:p>
          <a:p>
            <a:r>
              <a:rPr lang="en-US" sz="3200" dirty="0">
                <a:solidFill>
                  <a:schemeClr val="tx2"/>
                </a:solidFill>
                <a:latin typeface="Segoe UI Light" pitchFamily="34" charset="0"/>
              </a:rPr>
              <a:t>Asst. Prof U Tennessee 2010-2015 </a:t>
            </a:r>
          </a:p>
          <a:p>
            <a:r>
              <a:rPr lang="en-US" sz="2400" dirty="0">
                <a:solidFill>
                  <a:schemeClr val="tx2"/>
                </a:solidFill>
                <a:latin typeface="Segoe UI Light" pitchFamily="34" charset="0"/>
              </a:rPr>
              <a:t>	B-School PhD math camp, math econ, applied </a:t>
            </a:r>
            <a:r>
              <a:rPr lang="en-US" sz="2400" dirty="0" err="1">
                <a:solidFill>
                  <a:schemeClr val="tx2"/>
                </a:solidFill>
                <a:latin typeface="Segoe UI Light" pitchFamily="34" charset="0"/>
              </a:rPr>
              <a:t>microeconometrics</a:t>
            </a:r>
            <a:r>
              <a:rPr lang="en-US" sz="3200" dirty="0">
                <a:solidFill>
                  <a:schemeClr val="tx2"/>
                </a:solidFill>
                <a:latin typeface="Segoe UI Light" pitchFamily="34" charset="0"/>
              </a:rPr>
              <a:t>.</a:t>
            </a:r>
          </a:p>
          <a:p>
            <a:r>
              <a:rPr lang="en-US" sz="3200" dirty="0">
                <a:solidFill>
                  <a:schemeClr val="tx2"/>
                </a:solidFill>
                <a:latin typeface="Segoe UI Light" pitchFamily="34" charset="0"/>
              </a:rPr>
              <a:t>Microsoft and UW since 2015</a:t>
            </a:r>
          </a:p>
          <a:p>
            <a:r>
              <a:rPr lang="en-US" sz="2000" dirty="0">
                <a:solidFill>
                  <a:schemeClr val="tx2"/>
                </a:solidFill>
                <a:latin typeface="Segoe UI Light" pitchFamily="34" charset="0"/>
              </a:rPr>
              <a:t>	</a:t>
            </a:r>
            <a:r>
              <a:rPr lang="en-US" sz="2400" dirty="0">
                <a:solidFill>
                  <a:schemeClr val="tx2"/>
                </a:solidFill>
                <a:latin typeface="Segoe UI Light" pitchFamily="34" charset="0"/>
              </a:rPr>
              <a:t>Data science and pricing, various MSFT “</a:t>
            </a:r>
            <a:r>
              <a:rPr lang="en-US" sz="2400" dirty="0" err="1">
                <a:solidFill>
                  <a:schemeClr val="tx2"/>
                </a:solidFill>
                <a:latin typeface="Segoe UI Light" pitchFamily="34" charset="0"/>
              </a:rPr>
              <a:t>researchy</a:t>
            </a:r>
            <a:r>
              <a:rPr lang="en-US" sz="2400" dirty="0">
                <a:solidFill>
                  <a:schemeClr val="tx2"/>
                </a:solidFill>
                <a:latin typeface="Segoe UI Light" pitchFamily="34" charset="0"/>
              </a:rPr>
              <a:t>” things</a:t>
            </a:r>
            <a:endParaRPr lang="en-US" sz="2000" dirty="0">
              <a:solidFill>
                <a:schemeClr val="tx2"/>
              </a:solidFill>
              <a:latin typeface="Segoe UI Light" pitchFamily="34" charset="0"/>
            </a:endParaRPr>
          </a:p>
          <a:p>
            <a:r>
              <a:rPr lang="en-US" sz="3200" dirty="0">
                <a:solidFill>
                  <a:schemeClr val="tx2"/>
                </a:solidFill>
                <a:latin typeface="Segoe UI Light" pitchFamily="34" charset="0"/>
              </a:rPr>
              <a:t>Lots of research on econ-type topics</a:t>
            </a:r>
          </a:p>
          <a:p>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3406575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3"/>
                <a:stretch>
                  <a:fillRect r="-157"/>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variance 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rotWithShape="0">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8180701"/>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6641818"/>
          </a:xfrm>
        </p:spPr>
        <p:txBody>
          <a:bodyPr/>
          <a:lstStyle/>
          <a:p>
            <a:endParaRPr lang="en-US" dirty="0"/>
          </a:p>
          <a:p>
            <a:endParaRPr lang="en-US" sz="2000" dirty="0">
              <a:solidFill>
                <a:schemeClr val="tx1"/>
              </a:solidFill>
              <a:latin typeface="+mn-lt"/>
            </a:endParaRPr>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quarter</a:t>
            </a:r>
          </a:p>
          <a:p>
            <a:r>
              <a:rPr lang="en-US" sz="2000" dirty="0">
                <a:solidFill>
                  <a:srgbClr val="FF0000"/>
                </a:solidFill>
                <a:latin typeface="+mn-lt"/>
              </a:rPr>
              <a:t>Technically stochastic: all quarters differ by microscopic amounts. Practically speaking it is deterministic </a:t>
            </a: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26055</TotalTime>
  <Words>7640</Words>
  <Application>Microsoft Office PowerPoint</Application>
  <PresentationFormat>Custom</PresentationFormat>
  <Paragraphs>602</Paragraphs>
  <Slides>41</Slides>
  <Notes>41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Population mean vs. sample mean</vt:lpstr>
      <vt:lpstr>Population mean vs. sample mean</vt:lpstr>
      <vt:lpstr>Population mean vs. sample mean</vt:lpstr>
      <vt:lpstr>x ̅ is an estimator for μ   </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Ilana Radinsky</cp:lastModifiedBy>
  <cp:revision>1171</cp:revision>
  <dcterms:created xsi:type="dcterms:W3CDTF">2012-05-22T07:38:31Z</dcterms:created>
  <dcterms:modified xsi:type="dcterms:W3CDTF">2017-06-19T15:20:52Z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